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28" r:id="rId1"/>
  </p:sldMasterIdLst>
  <p:notesMasterIdLst>
    <p:notesMasterId r:id="rId15"/>
  </p:notesMasterIdLst>
  <p:sldIdLst>
    <p:sldId id="256" r:id="rId2"/>
    <p:sldId id="287" r:id="rId3"/>
    <p:sldId id="291" r:id="rId4"/>
    <p:sldId id="300" r:id="rId5"/>
    <p:sldId id="299" r:id="rId6"/>
    <p:sldId id="296" r:id="rId7"/>
    <p:sldId id="293" r:id="rId8"/>
    <p:sldId id="302" r:id="rId9"/>
    <p:sldId id="294" r:id="rId10"/>
    <p:sldId id="298" r:id="rId11"/>
    <p:sldId id="301" r:id="rId12"/>
    <p:sldId id="306" r:id="rId13"/>
    <p:sldId id="307" r:id="rId14"/>
  </p:sldIdLst>
  <p:sldSz cx="9144000" cy="5143500" type="screen16x9"/>
  <p:notesSz cx="6797675" cy="9926638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710793755" val="1042" rev64="64" revOS="1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710793755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10793755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246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Grid="0">
      <p:cViewPr>
        <p:scale>
          <a:sx n="56" d="100"/>
          <a:sy n="56" d="100"/>
        </p:scale>
        <p:origin x="280" y="76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CwAAAC0AAAAAjwAAAJUEAABDKQAAexs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D/HwAA"/>
              </a:ext>
            </a:extLst>
          </p:cNvSpPr>
          <p:nvPr>
            <p:ph type="sldImg" idx="2"/>
          </p:nvPr>
        </p:nvSpPr>
        <p:spPr>
          <a:xfrm>
            <a:off x="90805" y="744855"/>
            <a:ext cx="6616700" cy="3722370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2/AAD/Hw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1pPr>
            <a:lvl2pPr marL="9144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2pPr>
            <a:lvl3pPr marL="13716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3pPr>
            <a:lvl4pPr marL="18288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4pPr>
            <a:lvl5pPr marL="22860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5pPr>
            <a:lvl6pPr marL="27432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6pPr>
            <a:lvl7pPr marL="32004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7pPr>
            <a:lvl8pPr marL="36576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8pPr>
            <a:lvl9pPr marL="41148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34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g1d178d0d208_1_0:notes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CwAAAC0AAAAAjwAAAJUEAABDKQAAexs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AAAAAA"/>
              </a:ext>
            </a:extLst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</p:spPr>
      </p:sp>
      <p:sp>
        <p:nvSpPr>
          <p:cNvPr id="3" name="Google Shape;52;g1d178d0d208_1_0:notes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0/AAAAAA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96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JU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NC+JC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ctr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6000" cap="none" spc="0" baseline="0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w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wUAAI8UAAB7MwAA1RkAABAAAAAmAAAACAAAAA2gAAAAAAAA"/>
              </a:ext>
            </a:extLst>
          </p:cNvSpPr>
          <p:nvPr>
            <p:ph type="subTitle" idx="1"/>
          </p:nvPr>
        </p:nvSpPr>
        <p:spPr>
          <a:xfrm>
            <a:off x="824865" y="3342005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sz="1800" cap="all" spc="0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 algn="ctr">
              <a:buNone/>
              <a:defRPr sz="1800" cap="none"/>
            </a:lvl2pPr>
            <a:lvl3pPr marL="685800" indent="0" algn="ctr">
              <a:buNone/>
              <a:defRPr sz="1800" cap="none"/>
            </a:lvl3pPr>
            <a:lvl4pPr marL="1028700" indent="0" algn="ctr">
              <a:buNone/>
              <a:defRPr sz="1500" cap="none"/>
            </a:lvl4pPr>
            <a:lvl5pPr marL="1371600" indent="0" algn="ctr">
              <a:buNone/>
              <a:defRPr sz="1500" cap="none"/>
            </a:lvl5pPr>
            <a:lvl6pPr marL="1714500" indent="0" algn="ctr">
              <a:buNone/>
              <a:defRPr sz="1500" cap="none"/>
            </a:lvl6pPr>
            <a:lvl7pPr marL="2057400" indent="0" algn="ctr">
              <a:buNone/>
              <a:defRPr sz="1500" cap="none"/>
            </a:lvl7pPr>
            <a:lvl8pPr marL="2400300" indent="0" algn="ctr">
              <a:buNone/>
              <a:defRPr sz="1500" cap="none"/>
            </a:lvl8pPr>
            <a:lvl9pPr marL="2743200" indent="0" algn="ctr">
              <a:buNone/>
              <a:defRPr sz="1500" cap="none"/>
            </a:lvl9pPr>
          </a:lstStyle>
          <a:p>
            <a:r>
              <a:rPr lang="it-IT" cap="all"/>
              <a:t>Fare clic per modificare lo stile del sottotitolo dello schema</a:t>
            </a:r>
            <a:endParaRPr lang="en-US" cap="all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FA84985-CBC2-FDBF-8C10-3DEA075E7A68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440D6F62-2CA9-5899-E7B5-DACC21FB118F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IJAg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4AAAAAAAAA"/>
              </a:ext>
            </a:extLst>
          </p:cNvSpPr>
          <p:nvPr>
            <p:ph idx="1"/>
          </p:nvPr>
        </p:nvSpPr>
        <p:spPr/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E730D72-3CE3-26FB-ADCB-CAAE43855B9F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A97BBE4-AAD7-C24D-992F-5C18F5616F09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IA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Vertical 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SgAAOoBAABiNAAAehwAABAAAAAmAAAACAAAAAMAAAAAAAAA"/>
              </a:ext>
            </a:extLst>
          </p:cNvSpPr>
          <p:nvPr>
            <p:ph type="title"/>
          </p:nvPr>
        </p:nvSpPr>
        <p:spPr>
          <a:xfrm>
            <a:off x="6543675" y="311150"/>
            <a:ext cx="1971675" cy="431800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Vertical 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3gMAAOoBAACNJwAAehwAABAAAAAmAAAACAAAAD8AAAAAAAAA"/>
              </a:ext>
            </a:extLst>
          </p:cNvSpPr>
          <p:nvPr>
            <p:ph idx="1"/>
          </p:nvPr>
        </p:nvSpPr>
        <p:spPr>
          <a:xfrm>
            <a:off x="628650" y="311150"/>
            <a:ext cx="5800725" cy="4318000"/>
          </a:xfrm>
        </p:spPr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188A55B-15CC-DD53-8230-E306EB7E74B6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9A76E1D-53E4-F298-AA1F-A5CD20515CF0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18;p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BVN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" name="Google Shape;19;p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22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CGG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4" name="Google Shape;23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h0AABcHAABVNgAAGxwAABAAAAAmAAAACAAAAD2wAAAAAAAA"/>
              </a:ext>
            </a:extLst>
          </p:cNvSpPr>
          <p:nvPr>
            <p:ph idx="2"/>
          </p:nvPr>
        </p:nvSpPr>
        <p:spPr>
          <a:xfrm>
            <a:off x="4832350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5" name="Google Shape;24;p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6D94DE3-ADDB-8CBB-9561-5BEE032F630E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CAAAAAAAAA"/>
              </a:ext>
            </a:extLst>
          </p:cNvSpPr>
          <p:nvPr>
            <p:ph type="title"/>
          </p:nvPr>
        </p:nvSpPr>
        <p:spPr/>
        <p:txBody>
          <a:bodyPr/>
          <a:lstStyle>
            <a:lvl1pPr marL="0"/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7o2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6E167EE-A0BB-B491-F559-56C429170303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B903385-CBB6-C5C5-F828-3D907D660E68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Iv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6000" b="0" cap="none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wUAAB4MwAA0hkAABAAAAAmAAAACAAAAA2gAAAAAAAA"/>
              </a:ext>
            </a:extLst>
          </p:cNvSpPr>
          <p:nvPr>
            <p:ph idx="1"/>
          </p:nvPr>
        </p:nvSpPr>
        <p:spPr>
          <a:xfrm>
            <a:off x="822960" y="3340100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800" cap="all" spc="0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>
              <a:buNone/>
              <a:defRPr sz="1350" cap="none">
                <a:solidFill>
                  <a:srgbClr val="8F8F8F"/>
                </a:solidFill>
              </a:defRPr>
            </a:lvl2pPr>
            <a:lvl3pPr marL="685800" indent="0">
              <a:buNone/>
              <a:defRPr sz="1200" cap="none">
                <a:solidFill>
                  <a:srgbClr val="8F8F8F"/>
                </a:solidFill>
              </a:defRPr>
            </a:lvl3pPr>
            <a:lvl4pPr marL="1028700" indent="0">
              <a:buNone/>
              <a:defRPr sz="1050" cap="none">
                <a:solidFill>
                  <a:srgbClr val="8F8F8F"/>
                </a:solidFill>
              </a:defRPr>
            </a:lvl4pPr>
            <a:lvl5pPr marL="1371600" indent="0">
              <a:buNone/>
              <a:defRPr sz="1050" cap="none">
                <a:solidFill>
                  <a:srgbClr val="8F8F8F"/>
                </a:solidFill>
              </a:defRPr>
            </a:lvl5pPr>
            <a:lvl6pPr marL="1714500" indent="0">
              <a:buNone/>
              <a:defRPr sz="1050" cap="none">
                <a:solidFill>
                  <a:srgbClr val="8F8F8F"/>
                </a:solidFill>
              </a:defRPr>
            </a:lvl6pPr>
            <a:lvl7pPr marL="2057400" indent="0">
              <a:buNone/>
              <a:defRPr sz="1050" cap="none">
                <a:solidFill>
                  <a:srgbClr val="8F8F8F"/>
                </a:solidFill>
              </a:defRPr>
            </a:lvl7pPr>
            <a:lvl8pPr marL="2400300" indent="0">
              <a:buNone/>
              <a:defRPr sz="1050" cap="none">
                <a:solidFill>
                  <a:srgbClr val="8F8F8F"/>
                </a:solidFill>
              </a:defRPr>
            </a:lvl8pPr>
            <a:lvl9pPr marL="2743200" indent="0">
              <a:buNone/>
              <a:defRPr sz="1050" cap="none">
                <a:solidFill>
                  <a:srgbClr val="8F8F8F"/>
                </a:solidFill>
              </a:defRPr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4ED57C95-DBA3-808A-ED6D-2DDF32231B78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A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474F83A-74E9-210E-A7CC-825BB68251D7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JWVlQB/f38AAAAA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TeB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FBsAABAAAAAmAAAACAAAAAEA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WJ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FBsAABAAAAAmAAAACAAAAAEAAAAAAAAA"/>
              </a:ext>
            </a:extLst>
          </p:cNvSpPr>
          <p:nvPr>
            <p:ph idx="2"/>
          </p:nvPr>
        </p:nvSpPr>
        <p:spPr>
          <a:xfrm>
            <a:off x="466344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81C1968-26C5-49EF-8BA4-D0BA57EA7D85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9F12A9D-D3B4-A4DC-FA49-258964070C70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HR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6gsAABAAAAAmAAAACAAAAI2g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KX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OoLAADYGwAAgBsAABAAAAAmAAAACAAAAAEAAAAAAAAA"/>
              </a:ext>
            </a:extLst>
          </p:cNvSpPr>
          <p:nvPr>
            <p:ph idx="2"/>
          </p:nvPr>
        </p:nvSpPr>
        <p:spPr>
          <a:xfrm>
            <a:off x="82296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HCc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6gsAABAAAAAmAAAACAAAAI2gAAAAAAAA"/>
              </a:ext>
            </a:extLst>
          </p:cNvSpPr>
          <p:nvPr>
            <p:ph idx="3"/>
          </p:nvPr>
        </p:nvSpPr>
        <p:spPr>
          <a:xfrm>
            <a:off x="466344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OoLAAB4MwAAgBsAABAAAAAmAAAACAAAAAEAAAAAAAAA"/>
              </a:ext>
            </a:extLst>
          </p:cNvSpPr>
          <p:nvPr>
            <p:ph idx="4"/>
          </p:nvPr>
        </p:nvSpPr>
        <p:spPr>
          <a:xfrm>
            <a:off x="466344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K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7DB9DC5-8BBA-8E6B-F463-7D3ED32D0228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27D0418-56EF-28F2-A1C5-A0A74A8B57F5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B3E9C41-0F86-6B6A-C886-F93FD2C83EAC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68462316-5885-13D5-CBFE-AE806DB03DFB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Date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ECtz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41418B9-F789-41EE-C7AC-01BB56E23154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5" name="Footer Placeholder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cap="all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02F8C63-2D9D-7A7A-D397-DB2FC2D9258E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AAAAACwEgAApB8AABAAAAAmAAAACAAAAP//////////"/>
              </a:ext>
            </a:extLst>
          </p:cNvSpPr>
          <p:nvPr/>
        </p:nvSpPr>
        <p:spPr>
          <a:xfrm>
            <a:off x="0" y="0"/>
            <a:ext cx="303784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pBIAAAAAAADvEgAApB8AABAAAAAmAAAACAAAAP//////////"/>
              </a:ext>
            </a:extLst>
          </p:cNvSpPr>
          <p:nvPr/>
        </p:nvSpPr>
        <p:spPr>
          <a:xfrm>
            <a:off x="3030220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L4CAADgEAAASg0AABAAAAAmAAAACAAAAAGgAAAAAAAA"/>
              </a:ext>
            </a:extLst>
          </p:cNvSpPr>
          <p:nvPr>
            <p:ph type="title"/>
          </p:nvPr>
        </p:nvSpPr>
        <p:spPr>
          <a:xfrm>
            <a:off x="342900" y="445770"/>
            <a:ext cx="2400300" cy="17145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GADAAAaNAAAohsAABAAAAAmAAAACAAAAAEAAAAAAAAA"/>
              </a:ext>
            </a:extLst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IANAADgEAAAFx0AABAAAAAmAAAACAAAAA2gAAAAAAAA"/>
              </a:ext>
            </a:extLst>
          </p:cNvSpPr>
          <p:nvPr>
            <p:ph idx="2"/>
          </p:nvPr>
        </p:nvSpPr>
        <p:spPr>
          <a:xfrm>
            <a:off x="342900" y="2194560"/>
            <a:ext cx="2400300" cy="25342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gIAAM4dAAA7DgAAfR8AABAAAAAmAAAACAAAAAGAAAAAAAAA"/>
              </a:ext>
            </a:extLst>
          </p:cNvSpPr>
          <p:nvPr>
            <p:ph type="dt" sz="half" idx="10"/>
          </p:nvPr>
        </p:nvSpPr>
        <p:spPr>
          <a:xfrm>
            <a:off x="349250" y="4845050"/>
            <a:ext cx="1964055" cy="273685"/>
          </a:xfrm>
        </p:spPr>
        <p:txBody>
          <a:bodyPr/>
          <a:lstStyle>
            <a:lvl1pPr algn="l">
              <a:defRPr lang="en-US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4B15FEB7-F9A6-4008-E8AD-0F5DB0E31E5A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M4dAACYKwAAfR8AABAAAAAmAAAACAAAAAGAAAAAAAAA"/>
              </a:ext>
            </a:extLst>
          </p:cNvSpPr>
          <p:nvPr>
            <p:ph type="ftr" sz="quarter" idx="11"/>
          </p:nvPr>
        </p:nvSpPr>
        <p:spPr>
          <a:xfrm>
            <a:off x="3600450" y="4845050"/>
            <a:ext cx="3486150" cy="273685"/>
          </a:xfrm>
        </p:spPr>
        <p:txBody>
          <a:bodyPr/>
          <a:lstStyle>
            <a:lvl1pPr algn="l">
              <a:defRPr lang="en-US" cap="all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cap="none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1A8179F9-B7F7-D48F-B939-41DA37774F14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NoWAAA8OAAApB8AABAAAAAmAAAACAAAAP//////////"/>
              </a:ext>
            </a:extLst>
          </p:cNvSpPr>
          <p:nvPr/>
        </p:nvSpPr>
        <p:spPr>
          <a:xfrm>
            <a:off x="0" y="3714750"/>
            <a:ext cx="9141460" cy="142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K0WAAA8OAAA+RYAABAAAAAmAAAACAAAAP//////////"/>
              </a:ext>
            </a:extLst>
          </p:cNvSpPr>
          <p:nvPr/>
        </p:nvSpPr>
        <p:spPr>
          <a:xfrm>
            <a:off x="0" y="368617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AAAAACQ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GoXAAC5MwAANhsAABAAAAAmAAAACAAAAD2gAAAAAAAA"/>
              </a:ext>
            </a:extLst>
          </p:cNvSpPr>
          <p:nvPr>
            <p:ph type="title"/>
          </p:nvPr>
        </p:nvSpPr>
        <p:spPr>
          <a:xfrm>
            <a:off x="822960" y="3806190"/>
            <a:ext cx="7585075" cy="617220"/>
          </a:xfrm>
        </p:spPr>
        <p:txBody>
          <a:bodyPr vert="horz" wrap="square" lIns="91440" tIns="0" rIns="91440" bIns="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Pictur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C0AAAAA0AIAANACAAAAAAAASAAAAAAAAAAAAAAAAAAAAAEAAABQAAAAAAAAAAAA4D8AAAAAAADgPwAAAAAAAOA/AAAAAAAA4D8AAAAAAADgPwAAAAAAAOA/AAAAAAAA4D8AAAAAAADgPwAAAAAAAOA/AAAAAAAA4D8CAAAAjAAAAAEAAAACAAAA////AP///wgAAAAAAAAAANkalydGBe4IyBfdcPq6LQ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AOAAArRYAABAAAAAmAAAACAAAABWAAAB/AAAA"/>
              </a:ext>
            </a:extLst>
          </p:cNvSpPr>
          <p:nvPr>
            <p:ph type="pic" idx="1"/>
          </p:nvPr>
        </p:nvSpPr>
        <p:spPr>
          <a:xfrm>
            <a:off x="0" y="0"/>
            <a:ext cx="9144000" cy="3686175"/>
          </a:xfrm>
          <a:blipFill>
            <a:blip r:embed="rId2"/>
            <a:srcRect/>
            <a:stretch/>
          </a:blipFill>
        </p:spPr>
        <p:txBody>
          <a:bodyPr vert="horz" wrap="square" lIns="457200" tIns="457200" rIns="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2400" cap="none">
                <a:solidFill>
                  <a:schemeClr val="bg1"/>
                </a:solidFill>
              </a:defRPr>
            </a:lvl1pPr>
            <a:lvl2pPr marL="342900" indent="0">
              <a:buNone/>
              <a:defRPr sz="2100" cap="none"/>
            </a:lvl2pPr>
            <a:lvl3pPr marL="685800" indent="0">
              <a:buNone/>
              <a:defRPr sz="1800" cap="none"/>
            </a:lvl3pPr>
            <a:lvl4pPr marL="1028700" indent="0">
              <a:buNone/>
              <a:defRPr sz="1500" cap="none"/>
            </a:lvl4pPr>
            <a:lvl5pPr marL="1371600" indent="0">
              <a:buNone/>
              <a:defRPr sz="1500" cap="none"/>
            </a:lvl5pPr>
            <a:lvl6pPr marL="1714500" indent="0">
              <a:buNone/>
              <a:defRPr sz="1500" cap="none"/>
            </a:lvl6pPr>
            <a:lvl7pPr marL="2057400" indent="0">
              <a:buNone/>
              <a:defRPr sz="1500" cap="none"/>
            </a:lvl7pPr>
            <a:lvl8pPr marL="2400300" indent="0">
              <a:buNone/>
              <a:defRPr sz="1500" cap="none"/>
            </a:lvl8pPr>
            <a:lvl9pPr marL="2743200" indent="0">
              <a:buNone/>
              <a:defRPr sz="1500" cap="none"/>
            </a:lvl9pPr>
          </a:lstStyle>
          <a:p>
            <a:r>
              <a:rPr lang="it-IT" cap="none"/>
              <a:t>Fare clic sull'icona per inserire un'immagine</a:t>
            </a:r>
            <a:endParaRPr lang="en-US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AAAAACQ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EEbAAC5MwAA/x0AABAAAAAmAAAACAAAAD2gAAAAAAAA"/>
              </a:ext>
            </a:extLst>
          </p:cNvSpPr>
          <p:nvPr>
            <p:ph idx="2"/>
          </p:nvPr>
        </p:nvSpPr>
        <p:spPr>
          <a:xfrm>
            <a:off x="822960" y="4430395"/>
            <a:ext cx="7585075" cy="445770"/>
          </a:xfrm>
        </p:spPr>
        <p:txBody>
          <a:bodyPr vert="horz" wrap="square" lIns="91440" tIns="0" rIns="91440" bIns="0" numCol="1" spcCol="215900" anchor="t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A8233AD-E3F7-D7C5-B93A-15907D744F40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C94L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0AD7BD8-96BD-F88D-F315-60D8355B0535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C3Hy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AAAAAIgdAABAOAAApB8AABAAAAAmAAAACAAAAP//////////"/>
              </a:ext>
            </a:extLst>
          </p:cNvSpPr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BWzt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BAOAAAhx0AABAAAAAmAAAACAAAAP//////////"/>
              </a:ext>
            </a:extLst>
          </p:cNvSpPr>
          <p:nvPr/>
        </p:nvSpPr>
        <p:spPr>
          <a:xfrm>
            <a:off x="0" y="4750435"/>
            <a:ext cx="9144000" cy="495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L8vAAD/HwAA"/>
              </a:ext>
            </a:extLst>
          </p:cNvSpPr>
          <p:nvPr>
            <p:ph type="title"/>
          </p:nvPr>
        </p:nvSpPr>
        <p:spPr>
          <a:xfrm>
            <a:off x="822960" y="215265"/>
            <a:ext cx="7543800" cy="1087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8vAAD/HwAA"/>
              </a:ext>
            </a:extLst>
          </p:cNvSpPr>
          <p:nvPr>
            <p:ph type="body" idx="1"/>
          </p:nvPr>
        </p:nvSpPr>
        <p:spPr>
          <a:xfrm>
            <a:off x="822960" y="1384300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jZU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L+PAAD/HwAA"/>
              </a:ext>
            </a:extLst>
          </p:cNvSpPr>
          <p:nvPr>
            <p:ph type="dt" sz="half" idx="2"/>
          </p:nvPr>
        </p:nvSpPr>
        <p:spPr>
          <a:xfrm>
            <a:off x="822960" y="4845050"/>
            <a:ext cx="185420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67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75CF984F-0198-9A6E-D677-F73BD63920A2}" type="datetime1">
              <a:rPr lang="it-IT" cap="none"/>
              <a:t>04/11/2024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kZ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L+PAAD/HwAA"/>
              </a:ext>
            </a:extLst>
          </p:cNvSpPr>
          <p:nvPr>
            <p:ph type="ftr" sz="quarter" idx="3"/>
          </p:nvPr>
        </p:nvSpPr>
        <p:spPr>
          <a:xfrm>
            <a:off x="2764790" y="4845050"/>
            <a:ext cx="361696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675" cap="all" baseline="0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L+PAAD/HwAA"/>
              </a:ext>
            </a:extLst>
          </p:cNvSpPr>
          <p:nvPr>
            <p:ph type="sldNum" sz="quarter" idx="4"/>
          </p:nvPr>
        </p:nvSpPr>
        <p:spPr>
          <a:xfrm>
            <a:off x="7425055" y="4845050"/>
            <a:ext cx="98425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78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38181CD-839E-D477-D039-7522CF772620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ggUAAAUIAAB+MwAABQgAABAAAAAmAAAACAAAAP//////////"/>
              </a:ext>
            </a:extLst>
          </p:cNvSpPr>
          <p:nvPr/>
        </p:nvSpPr>
        <p:spPr>
          <a:xfrm>
            <a:off x="895350" y="1303655"/>
            <a:ext cx="747522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  <p:txStyles>
    <p:titleStyle>
      <a:lvl1pPr marL="0" marR="0" indent="0" algn="l" defTabSz="685800">
        <a:lnSpc>
          <a:spcPct val="85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cap="none" spc="0" baseline="0">
          <a:solidFill>
            <a:srgbClr val="5F5F5F"/>
          </a:solidFill>
          <a:effectLst/>
          <a:latin typeface="Calibri Light" charset="0"/>
          <a:ea typeface="Calibri Light" charset="0"/>
          <a:cs typeface="Calibri Light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68580" marR="0" indent="-68580" algn="l" defTabSz="68580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Tx/>
        <a:buFont typeface="Calibri" pitchFamily="2" charset="0"/>
        <a:buChar char=" "/>
        <a:tabLst/>
        <a:defRPr sz="150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28829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35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42545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56261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69977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82486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97472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112522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127508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17145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0574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24003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27432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TAEAAJMEAABVNgAAmQ8AABAAAAAmAAAACAAAAD0wAAAAAAAA"/>
              </a:ext>
            </a:extLst>
          </p:cNvSpPr>
          <p:nvPr>
            <p:ph type="ctrTitle"/>
          </p:nvPr>
        </p:nvSpPr>
        <p:spPr>
          <a:xfrm>
            <a:off x="210820" y="743585"/>
            <a:ext cx="8621395" cy="179197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 smtClean="0"/>
              <a:t>NUOVE LINEE GUIDA VS TAYLORED SURGERY</a:t>
            </a:r>
            <a:br>
              <a:rPr lang="it-IT" sz="3600" b="1" dirty="0" smtClean="0"/>
            </a:br>
            <a:r>
              <a:rPr lang="it-IT" sz="3600" b="1" dirty="0" smtClean="0"/>
              <a:t>UN OSSIMORO?</a:t>
            </a:r>
            <a:r>
              <a:rPr lang="it-IT" sz="3600" b="1" cap="none" dirty="0" smtClean="0"/>
              <a:t> </a:t>
            </a:r>
            <a:endParaRPr lang="it-IT" sz="3600" b="1" cap="none" dirty="0"/>
          </a:p>
        </p:txBody>
      </p:sp>
      <p:sp>
        <p:nvSpPr>
          <p:cNvPr id="3" name="Google Shape;55;p1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AAAAAMQaAABqNAAApB8AABAAAAAmAAAACAAAAD0wAAAAAAAA"/>
              </a:ext>
            </a:extLst>
          </p:cNvSpPr>
          <p:nvPr>
            <p:ph type="subTitle" idx="1"/>
          </p:nvPr>
        </p:nvSpPr>
        <p:spPr>
          <a:xfrm>
            <a:off x="0" y="4351020"/>
            <a:ext cx="8520430" cy="79248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G6T4ZRMAAAAlAAAAEQAAAC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KkBAAA2FQAAmx8AADM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3448050"/>
            <a:ext cx="4867910" cy="8108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 4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G6T4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IwiAAAsFAAAHDMAADMa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3279140"/>
            <a:ext cx="2692400" cy="9798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TAYLORED SURGERY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VALORE IN AMBITO GIURIDICO</a:t>
            </a:r>
          </a:p>
          <a:p>
            <a:endParaRPr lang="it-IT" dirty="0" smtClean="0"/>
          </a:p>
          <a:p>
            <a:r>
              <a:rPr lang="it-IT" dirty="0" smtClean="0"/>
              <a:t>Dimostrata adeguatezza alle </a:t>
            </a:r>
            <a:r>
              <a:rPr lang="it-IT" dirty="0" smtClean="0"/>
              <a:t>specificità </a:t>
            </a:r>
            <a:r>
              <a:rPr lang="it-IT" dirty="0" smtClean="0"/>
              <a:t>del  caso concreto  </a:t>
            </a:r>
          </a:p>
          <a:p>
            <a:r>
              <a:rPr lang="it-IT" dirty="0" smtClean="0"/>
              <a:t>Regole cautelari valide solo se adeguate rispetto all’obiettivo della miglior cura per lo specifico caso del paziente </a:t>
            </a:r>
          </a:p>
          <a:p>
            <a:r>
              <a:rPr lang="it-IT" dirty="0" smtClean="0"/>
              <a:t>In ipotesi contraria </a:t>
            </a:r>
            <a:r>
              <a:rPr lang="it-IT" u="sng" dirty="0" smtClean="0"/>
              <a:t>dovere di discostarsene </a:t>
            </a:r>
          </a:p>
          <a:p>
            <a:endParaRPr lang="it-IT" dirty="0"/>
          </a:p>
        </p:txBody>
      </p:sp>
      <p:pic>
        <p:nvPicPr>
          <p:cNvPr id="4" name="Immagine 3" descr="Su misura - Ju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26" y="2893060"/>
            <a:ext cx="3151505" cy="1487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VALORE DELLE SCELTE «SU MISURA»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VALUTAZIONE</a:t>
            </a:r>
          </a:p>
          <a:p>
            <a:pPr marL="0" indent="0">
              <a:buNone/>
            </a:pPr>
            <a:r>
              <a:rPr lang="it-IT" b="1" dirty="0" smtClean="0"/>
              <a:t> -</a:t>
            </a:r>
            <a:r>
              <a:rPr lang="it-IT" dirty="0" smtClean="0"/>
              <a:t>Le </a:t>
            </a:r>
            <a:r>
              <a:rPr lang="it-IT" dirty="0"/>
              <a:t>motivazioni cliniche della scelta </a:t>
            </a:r>
            <a:endParaRPr lang="it-IT" b="1" dirty="0" smtClean="0"/>
          </a:p>
          <a:p>
            <a:r>
              <a:rPr lang="it-IT" dirty="0" smtClean="0"/>
              <a:t>-Ordinaria diligenza professionale  </a:t>
            </a:r>
          </a:p>
          <a:p>
            <a:r>
              <a:rPr lang="it-IT" dirty="0" smtClean="0"/>
              <a:t>-La letteratura medico scientifica nazionale ed internazionale</a:t>
            </a:r>
          </a:p>
          <a:p>
            <a:r>
              <a:rPr lang="it-IT" dirty="0" smtClean="0"/>
              <a:t>-Particolare complessità tecnica</a:t>
            </a:r>
          </a:p>
          <a:p>
            <a:r>
              <a:rPr lang="it-IT" dirty="0" smtClean="0"/>
              <a:t>-</a:t>
            </a:r>
            <a:endParaRPr lang="it-IT" dirty="0"/>
          </a:p>
        </p:txBody>
      </p:sp>
      <p:pic>
        <p:nvPicPr>
          <p:cNvPr id="4" name="Immagine 3" descr="Scelta e cambiamento - La Chiave di Soph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52" y="1849744"/>
            <a:ext cx="2062603" cy="245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L’esperienza del chirurgo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32" y="1476399"/>
            <a:ext cx="3890855" cy="3017838"/>
          </a:xfrm>
        </p:spPr>
      </p:pic>
    </p:spTree>
    <p:extLst>
      <p:ext uri="{BB962C8B-B14F-4D97-AF65-F5344CB8AC3E}">
        <p14:creationId xmlns:p14="http://schemas.microsoft.com/office/powerpoint/2010/main" val="19455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razie - S.I.M.O.H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 descr="Grazie - S.I.M.O.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85" y="342329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COB - Società Italiana di Chirurgia dell'OBesità e delle malattie  metaboli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1" y="3243159"/>
            <a:ext cx="1191790" cy="1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1" t="1" b="-3"/>
          <a:stretch/>
        </p:blipFill>
        <p:spPr bwMode="auto">
          <a:xfrm>
            <a:off x="7148573" y="809144"/>
            <a:ext cx="1258646" cy="1978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62" y="3582173"/>
            <a:ext cx="2626623" cy="6142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2" y="3582173"/>
            <a:ext cx="1447361" cy="5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Er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L0CAABVNgAAQwYAAAAAAAAmAAAACAAAAAEg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defRPr lang="it-IT" sz="3200" b="1" cap="none"/>
            </a:pPr>
            <a:r>
              <a:rPr dirty="0" smtClean="0"/>
              <a:t>       LEGGE </a:t>
            </a:r>
            <a:r>
              <a:rPr dirty="0"/>
              <a:t>GELLI-BIANCO E LINEE GUIDA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g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6wEAABcHAABVNgAAGxwAAAAAAAAmAAAACAAAAAEgAAAAAAAA"/>
              </a:ext>
            </a:extLst>
          </p:cNvSpPr>
          <p:nvPr>
            <p:ph type="body"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r>
              <a:rPr lang="it-IT" b="1" cap="none" dirty="0" smtClean="0"/>
              <a:t>L’ART. 5 </a:t>
            </a:r>
            <a:r>
              <a:rPr lang="it-IT" cap="none" dirty="0" smtClean="0"/>
              <a:t>DELLA L. GELLI-BIANCO </a:t>
            </a:r>
            <a:r>
              <a:rPr lang="it-IT" dirty="0" smtClean="0"/>
              <a:t>PREVEDE L’OBBLIGO IN CAPO AGLI ESERCENTI LE PROFESSIONI SANITARIE DI SEGUIRE LE RACCOMANDAZIONI INDICATE DALLE LINEE GUIDA O, IN MANCANZA DI QUESTE, L’OBBLIGO DI ATTENERSI ALLE BUONE PRATICHE CLINICO-ASSISTENZIALI.</a:t>
            </a:r>
          </a:p>
          <a:p>
            <a:pPr>
              <a:lnSpc>
                <a:spcPct val="80000"/>
              </a:lnSpc>
            </a:pPr>
            <a:endParaRPr lang="it-IT" dirty="0" smtClean="0"/>
          </a:p>
          <a:p>
            <a:pPr>
              <a:lnSpc>
                <a:spcPct val="80000"/>
              </a:lnSpc>
            </a:pPr>
            <a:endParaRPr lang="it-IT" b="1" dirty="0" smtClean="0"/>
          </a:p>
          <a:p>
            <a:pPr>
              <a:lnSpc>
                <a:spcPct val="80000"/>
              </a:lnSpc>
            </a:pPr>
            <a:endParaRPr lang="it-IT" b="1" dirty="0"/>
          </a:p>
          <a:p>
            <a:pPr>
              <a:lnSpc>
                <a:spcPct val="80000"/>
              </a:lnSpc>
            </a:pPr>
            <a:endParaRPr lang="it-IT" b="1" dirty="0" smtClean="0"/>
          </a:p>
          <a:p>
            <a:pPr>
              <a:lnSpc>
                <a:spcPct val="80000"/>
              </a:lnSpc>
            </a:pPr>
            <a:r>
              <a:rPr lang="it-IT" b="1" dirty="0" smtClean="0"/>
              <a:t>SALVE LE SPECIFICITÀ DEL CASO CONCRETO</a:t>
            </a:r>
            <a:r>
              <a:rPr lang="it-IT" dirty="0" smtClean="0"/>
              <a:t>,</a:t>
            </a:r>
            <a:endParaRPr lang="it-IT" cap="none" dirty="0" smtClean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>
              <a:lnSpc>
                <a:spcPct val="80000"/>
              </a:lnSpc>
            </a:pPr>
            <a:endParaRPr lang="it-IT" cap="none" dirty="0"/>
          </a:p>
          <a:p>
            <a:pPr marL="114300" indent="0">
              <a:lnSpc>
                <a:spcPct val="80000"/>
              </a:lnSpc>
              <a:buNone/>
            </a:pPr>
            <a:endParaRPr lang="it-IT" cap="none" dirty="0"/>
          </a:p>
        </p:txBody>
      </p:sp>
      <p:pic>
        <p:nvPicPr>
          <p:cNvPr id="4" name="Immagine 4" descr="Intervento bariatrico: gli esami e le visite specialistiche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G6T4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H4GAACkAQAALQUAAAAAAABkAAAAZAAAAAAAAAAjAAAABAAAAGQAAAAXAAAAFAAAAAAAAAAAAAAA/38AAP9/AAAAAAAACQAAAAQAAACxtsb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L4qAAADEwAAxzUAAO8aAAAQAAAAJgAAAAgAAAD//////////w=="/>
              </a:ext>
            </a:extLst>
          </p:cNvPicPr>
          <p:nvPr/>
        </p:nvPicPr>
        <p:blipFill>
          <a:blip r:embed="rId2"/>
          <a:srcRect t="16620" r="4200" b="13250"/>
          <a:stretch>
            <a:fillRect/>
          </a:stretch>
        </p:blipFill>
        <p:spPr>
          <a:xfrm>
            <a:off x="5599595" y="2715576"/>
            <a:ext cx="1793875" cy="12877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 smtClean="0"/>
              <a:t>     </a:t>
            </a:r>
            <a:r>
              <a:rPr lang="it-IT" sz="1800" b="1" dirty="0" smtClean="0"/>
              <a:t>ART. 6 RESPONSABILITÀ PENALE DELL’ESERCENTE LA PROFESSIONE SANITARIA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3</a:t>
            </a:fld>
            <a:endParaRPr lang="it-IT" cap="none" noProof="1"/>
          </a:p>
        </p:txBody>
      </p:sp>
      <p:sp>
        <p:nvSpPr>
          <p:cNvPr id="5" name="Rettangolo 4"/>
          <p:cNvSpPr/>
          <p:nvPr/>
        </p:nvSpPr>
        <p:spPr>
          <a:xfrm>
            <a:off x="644685" y="1585399"/>
            <a:ext cx="79138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INTRODUCE L’ART 590 SEXIES NEL CODICE PENALE , RELATIVO ALLA FATTISPECIE DI OMICIDIO COLPOSO E DI LESIONI PERSONALI COLPOSE COMPIUTE IN AMBITO MEDICO. </a:t>
            </a:r>
          </a:p>
          <a:p>
            <a:pPr>
              <a:lnSpc>
                <a:spcPct val="80000"/>
              </a:lnSpc>
            </a:pPr>
            <a:endParaRPr lang="it-IT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LA NUOVA NORMA PREVEDE UNA IPOTESI DI NON PUNIBILITÀ DEL MEDICO IN PRESENZA DI SPECIFICI ELEMENTI: </a:t>
            </a:r>
          </a:p>
          <a:p>
            <a:pPr>
              <a:lnSpc>
                <a:spcPct val="80000"/>
              </a:lnSpc>
            </a:pPr>
            <a:endParaRPr lang="it-IT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QUALORA L’EVENTO SI SIA VERIFICATO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A CAUSA DI IMPERIZIA, LA PUNIBILITÀ È ESCLUSA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QUANDO SONO RISPETTATE LE RACCOMANDAZIONI PREVISTE DALLE LINEE GUIDA COME DEFINITE E PUBBLICATE AI SENSI DI LEGGE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OVVERO, IN MANCANZA DI QUESTE,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LE BUONE PRATICHE CLINICO‐ASSISTENZIALI,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SEMPRE CHE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LE RACCOMANDAZIONI PREVISTE DALLE PREDETTE LINEE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RISULTINO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ADEGUATE ALLE SPECIFICITÀ DEL CASO CONCRETO</a:t>
            </a:r>
            <a:r>
              <a:rPr lang="it-IT" sz="3200" b="1" dirty="0" smtClean="0">
                <a:solidFill>
                  <a:schemeClr val="tx1"/>
                </a:solidFill>
                <a:latin typeface="+mn-lt"/>
              </a:rPr>
              <a:t>”.</a:t>
            </a:r>
            <a:endParaRPr lang="it-IT" sz="3200" b="1" dirty="0" smtClean="0">
              <a:solidFill>
                <a:schemeClr val="tx1"/>
              </a:solidFill>
              <a:latin typeface="+mn-lt"/>
              <a:ea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78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SEZIONI UNITE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</a:t>
            </a:r>
            <a:r>
              <a:rPr lang="it-IT" dirty="0" smtClean="0"/>
              <a:t>isponde </a:t>
            </a:r>
            <a:r>
              <a:rPr lang="it-IT" dirty="0"/>
              <a:t>a titolo di colpa per morte o lesioni derivanti dall’esercizio dell’attività medico chirurgica se:</a:t>
            </a:r>
          </a:p>
          <a:p>
            <a:r>
              <a:rPr lang="it-IT" dirty="0"/>
              <a:t>a</a:t>
            </a:r>
            <a:r>
              <a:rPr lang="it-IT" dirty="0" smtClean="0"/>
              <a:t>) </a:t>
            </a:r>
            <a:r>
              <a:rPr lang="it-IT" dirty="0"/>
              <a:t>l’evento si è verificato per colpa (anche lieve) da </a:t>
            </a:r>
            <a:r>
              <a:rPr lang="it-IT" u="sng" dirty="0"/>
              <a:t>negligenza o imprudenza</a:t>
            </a:r>
            <a:r>
              <a:rPr lang="it-IT" dirty="0"/>
              <a:t>;</a:t>
            </a:r>
          </a:p>
          <a:p>
            <a:r>
              <a:rPr lang="it-IT" dirty="0"/>
              <a:t>b) l’evento si è verificato per colpa (anche lieve) </a:t>
            </a:r>
            <a:r>
              <a:rPr lang="it-IT" u="sng" dirty="0"/>
              <a:t>da imperizia </a:t>
            </a:r>
            <a:r>
              <a:rPr lang="it-IT" b="1" dirty="0"/>
              <a:t>quando il caso concreto non è regolato dalle linee guida </a:t>
            </a:r>
            <a:r>
              <a:rPr lang="it-IT" dirty="0"/>
              <a:t>o dalle buone pratiche clinico assistenziali;</a:t>
            </a:r>
          </a:p>
          <a:p>
            <a:r>
              <a:rPr lang="it-IT" dirty="0"/>
              <a:t>c) l’evento si è verificato per colpa (anche lieve) </a:t>
            </a:r>
            <a:r>
              <a:rPr lang="it-IT" u="sng" dirty="0"/>
              <a:t>da imperizia </a:t>
            </a:r>
            <a:r>
              <a:rPr lang="it-IT" b="1" dirty="0"/>
              <a:t>nell’individuazione e nella scelta di linee guida </a:t>
            </a:r>
            <a:r>
              <a:rPr lang="it-IT" dirty="0"/>
              <a:t>o di buone pratiche clinico assistenziali </a:t>
            </a:r>
            <a:r>
              <a:rPr lang="it-IT" u="sng" dirty="0"/>
              <a:t>non adeguate </a:t>
            </a:r>
            <a:r>
              <a:rPr lang="it-IT" dirty="0"/>
              <a:t>alla specificità nel caso concreto;</a:t>
            </a:r>
          </a:p>
          <a:p>
            <a:r>
              <a:rPr lang="it-IT" dirty="0"/>
              <a:t>d) l’evento si è verificato per colpa “grave” </a:t>
            </a:r>
            <a:r>
              <a:rPr lang="it-IT" u="sng" dirty="0"/>
              <a:t>da imperizia </a:t>
            </a:r>
            <a:r>
              <a:rPr lang="it-IT" b="1" dirty="0"/>
              <a:t>nell’esecuzione di raccomandazioni di linee guida </a:t>
            </a:r>
            <a:r>
              <a:rPr lang="it-IT" dirty="0"/>
              <a:t>o buone pratiche clinico assistenziali adeguate, tenendo conto del grado di rischio da gestire e delle speciali difficoltà dell’atto medico.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9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COSA SONO LE LINEE GUIDA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743" y="1403874"/>
            <a:ext cx="5032010" cy="1340836"/>
          </a:xfrm>
        </p:spPr>
        <p:txBody>
          <a:bodyPr/>
          <a:lstStyle/>
          <a:p>
            <a:r>
              <a:rPr lang="it-IT" dirty="0" smtClean="0"/>
              <a:t>1-Condensati </a:t>
            </a:r>
            <a:r>
              <a:rPr lang="it-IT" dirty="0"/>
              <a:t>di acquisizioni scientifiche, tecnologiche e metodologiche concernenti ambiti operativi per i sanitari. </a:t>
            </a:r>
          </a:p>
          <a:p>
            <a:r>
              <a:rPr lang="it-IT" dirty="0" smtClean="0"/>
              <a:t>2-Costruite </a:t>
            </a:r>
            <a:r>
              <a:rPr lang="it-IT" dirty="0"/>
              <a:t>mediante la focalizzazione del tema, una ricerca sistematica delle fonti e della letteratura ed una valutazione critica rispetto alla solidità dei protocolli. </a:t>
            </a:r>
            <a:endParaRPr lang="it-IT" dirty="0" smtClean="0"/>
          </a:p>
          <a:p>
            <a:r>
              <a:rPr lang="it-IT" dirty="0" smtClean="0"/>
              <a:t>3-Coprono </a:t>
            </a:r>
            <a:r>
              <a:rPr lang="it-IT" dirty="0"/>
              <a:t>gli ambiti ritenuti di maggior complessità e/o quelli che la comunità scientifica reputa particolarmente rilevanti. 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tutti gli altri casi sarà necessario ricostruire il modello operativo ideale sulla base della letteratura e delle buone pratiche.</a:t>
            </a:r>
          </a:p>
          <a:p>
            <a:endParaRPr lang="it-IT" dirty="0"/>
          </a:p>
        </p:txBody>
      </p:sp>
      <p:pic>
        <p:nvPicPr>
          <p:cNvPr id="5" name="Picture 2" descr="Storia della scienza in classe: come e perché | Rizzoli Educ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94" y="1403874"/>
            <a:ext cx="2815561" cy="259580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406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241" y="-2843941"/>
            <a:ext cx="12232790" cy="3946600"/>
          </a:xfrm>
        </p:spPr>
        <p:txBody>
          <a:bodyPr/>
          <a:lstStyle/>
          <a:p>
            <a:r>
              <a:rPr lang="it-IT" b="1" dirty="0" smtClean="0"/>
              <a:t>LINEE GUIDA SOLO UN PARAMETRO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7918"/>
            <a:ext cx="11382499" cy="4061012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G</a:t>
            </a:r>
            <a:r>
              <a:rPr lang="it-IT" dirty="0" smtClean="0"/>
              <a:t>uida per il personale medico e indice di parametrazione della colpa per il giudice in ambito penale. </a:t>
            </a:r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/>
              <a:t>I</a:t>
            </a:r>
            <a:r>
              <a:rPr lang="it-IT" b="1" dirty="0" smtClean="0"/>
              <a:t>l rispetto </a:t>
            </a:r>
            <a:r>
              <a:rPr lang="it-IT" dirty="0" smtClean="0"/>
              <a:t>delle linee guida quindi </a:t>
            </a:r>
            <a:r>
              <a:rPr lang="it-IT" b="1" dirty="0" smtClean="0"/>
              <a:t>non esclude </a:t>
            </a:r>
            <a:r>
              <a:rPr lang="it-IT" dirty="0" smtClean="0"/>
              <a:t>la </a:t>
            </a:r>
            <a:r>
              <a:rPr lang="it-IT" dirty="0" err="1" smtClean="0"/>
              <a:t>responsabilita’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b="1" dirty="0" smtClean="0"/>
              <a:t>Il loro mancato rispetto </a:t>
            </a:r>
            <a:r>
              <a:rPr lang="it-IT" dirty="0" smtClean="0"/>
              <a:t>non </a:t>
            </a:r>
            <a:r>
              <a:rPr lang="it-IT" dirty="0" err="1" smtClean="0"/>
              <a:t>e’</a:t>
            </a:r>
            <a:r>
              <a:rPr lang="it-IT" dirty="0" smtClean="0"/>
              <a:t> motivo assoluto </a:t>
            </a:r>
            <a:r>
              <a:rPr lang="it-IT" b="1" dirty="0" smtClean="0"/>
              <a:t>di </a:t>
            </a:r>
            <a:r>
              <a:rPr lang="it-IT" b="1" dirty="0" err="1" smtClean="0"/>
              <a:t>responsabilita</a:t>
            </a:r>
            <a:r>
              <a:rPr lang="it-IT" dirty="0" err="1" smtClean="0"/>
              <a:t>’</a:t>
            </a:r>
            <a:endParaRPr lang="it-IT" dirty="0"/>
          </a:p>
        </p:txBody>
      </p:sp>
      <p:pic>
        <p:nvPicPr>
          <p:cNvPr id="2050" name="Picture 2" descr="Educare al dubbio e all'incertezza - Projec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9" y="2326342"/>
            <a:ext cx="1929652" cy="19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ucare al dubbio e all'incertezza - Projec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72" y="-13349474"/>
            <a:ext cx="11245008" cy="112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CASSAZIONE SEZ. 3 ORDINANZA N.30998/2018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2165" y="1377722"/>
            <a:ext cx="7543800" cy="3017520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 LINEE GUIDA “NON RAPPRESENTANO UN LETTO DI PROCUSTE INSUPERABILE”, MA “</a:t>
            </a:r>
            <a:r>
              <a:rPr lang="it-IT" b="1" dirty="0" smtClean="0"/>
              <a:t>UN PARAMETRO DI VALUTAZIONE DELLA CONDOTTA DEL MEDICO”.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MEDICO CHE NON RISPETTA LE LINEE GUIDA, QUINDI, NON DEVE NECESSARIAMENTE ESSERE CONSIDERATO RESPONSABILE PER IL DANNO CAGIONATO AL PAZIENTE, IN QUANTO POSSONO ESSERCI </a:t>
            </a:r>
            <a:r>
              <a:rPr lang="it-IT" b="1" dirty="0" smtClean="0"/>
              <a:t>CIRCOSTANZE NEL CASO CONCRETO </a:t>
            </a:r>
            <a:r>
              <a:rPr lang="it-IT" dirty="0" smtClean="0"/>
              <a:t>CHE GIUSTIFICANO LA CONDOTTA DEL MEDICO.</a:t>
            </a:r>
          </a:p>
          <a:p>
            <a:r>
              <a:rPr lang="it-IT" b="1" dirty="0" smtClean="0"/>
              <a:t>NON COSTITUENDO LE LINEE-GUIDA UN PARAMETRO RIGIDO ED INSUPERABILE DI VALUTAZIONE</a:t>
            </a:r>
            <a:r>
              <a:rPr lang="it-IT" dirty="0" smtClean="0"/>
              <a:t> DELLA CONDOTTA DEL SANITARIO.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7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LINEE GUIDA SICOB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e vostre linee guida assumono quindi un valore parametrato anche alla forza della loro </a:t>
            </a:r>
            <a:r>
              <a:rPr lang="it-IT" dirty="0" err="1" smtClean="0"/>
              <a:t>imposività</a:t>
            </a:r>
            <a:endParaRPr lang="it-IT" dirty="0" smtClean="0"/>
          </a:p>
          <a:p>
            <a:r>
              <a:rPr lang="it-IT" dirty="0"/>
              <a:t>S</a:t>
            </a:r>
            <a:r>
              <a:rPr lang="it-IT" dirty="0" smtClean="0"/>
              <a:t>e la raccomandazione </a:t>
            </a:r>
            <a:r>
              <a:rPr lang="it-IT" dirty="0"/>
              <a:t>è</a:t>
            </a:r>
            <a:r>
              <a:rPr lang="it-IT" dirty="0" smtClean="0"/>
              <a:t> </a:t>
            </a:r>
            <a:r>
              <a:rPr lang="it-IT" dirty="0" smtClean="0"/>
              <a:t>debole la valutazione giuridica </a:t>
            </a:r>
            <a:r>
              <a:rPr lang="it-IT" dirty="0" smtClean="0"/>
              <a:t>lascerà più </a:t>
            </a:r>
            <a:r>
              <a:rPr lang="it-IT" dirty="0" smtClean="0"/>
              <a:t>ampia </a:t>
            </a:r>
            <a:r>
              <a:rPr lang="it-IT" dirty="0" smtClean="0"/>
              <a:t>discrezionalità </a:t>
            </a:r>
            <a:r>
              <a:rPr lang="it-IT" dirty="0" smtClean="0"/>
              <a:t>al </a:t>
            </a:r>
            <a:r>
              <a:rPr lang="it-IT" dirty="0" smtClean="0"/>
              <a:t>Giudice  </a:t>
            </a:r>
            <a:r>
              <a:rPr lang="it-IT" dirty="0" smtClean="0"/>
              <a:t>se la raccomandazione </a:t>
            </a:r>
            <a:r>
              <a:rPr lang="it-IT" dirty="0" smtClean="0"/>
              <a:t>è</a:t>
            </a:r>
            <a:r>
              <a:rPr lang="it-IT" dirty="0" smtClean="0"/>
              <a:t> </a:t>
            </a:r>
            <a:r>
              <a:rPr lang="it-IT" dirty="0" smtClean="0"/>
              <a:t>forte la </a:t>
            </a:r>
            <a:r>
              <a:rPr lang="it-IT" dirty="0" smtClean="0"/>
              <a:t>libertà </a:t>
            </a:r>
            <a:r>
              <a:rPr lang="it-IT" dirty="0" smtClean="0"/>
              <a:t>di disattenderla </a:t>
            </a:r>
            <a:r>
              <a:rPr lang="it-IT" dirty="0" smtClean="0"/>
              <a:t>sarà </a:t>
            </a:r>
            <a:r>
              <a:rPr lang="it-IT" dirty="0" smtClean="0"/>
              <a:t>limitata  </a:t>
            </a:r>
          </a:p>
          <a:p>
            <a:endParaRPr lang="it-IT" dirty="0"/>
          </a:p>
        </p:txBody>
      </p:sp>
      <p:pic>
        <p:nvPicPr>
          <p:cNvPr id="4" name="Picture 2" descr="LINEE GUIDA - SIO Società Italiana Obe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09" y="2570638"/>
            <a:ext cx="3079030" cy="17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 CASSAZIONE SEZ.IV SENT. N. 37617 2021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-Ha ribadito che il  </a:t>
            </a:r>
            <a:r>
              <a:rPr lang="it-IT" dirty="0"/>
              <a:t>formale rispetto delle linee guida vigenti </a:t>
            </a:r>
            <a:r>
              <a:rPr lang="it-IT" dirty="0" smtClean="0"/>
              <a:t>  </a:t>
            </a:r>
            <a:r>
              <a:rPr lang="it-IT" dirty="0"/>
              <a:t>non </a:t>
            </a:r>
            <a:r>
              <a:rPr lang="it-IT" dirty="0" smtClean="0"/>
              <a:t>può </a:t>
            </a:r>
            <a:r>
              <a:rPr lang="it-IT" dirty="0"/>
              <a:t>considerarsi esaustivo ai fini dell'esclusione della responsabilità del </a:t>
            </a:r>
            <a:r>
              <a:rPr lang="it-IT" dirty="0" smtClean="0"/>
              <a:t>medico .</a:t>
            </a:r>
          </a:p>
          <a:p>
            <a:r>
              <a:rPr lang="it-IT" dirty="0" smtClean="0"/>
              <a:t>-Le </a:t>
            </a:r>
            <a:r>
              <a:rPr lang="it-IT" dirty="0"/>
              <a:t>linee guida, </a:t>
            </a:r>
            <a:r>
              <a:rPr lang="it-IT" dirty="0" smtClean="0"/>
              <a:t>non sono  </a:t>
            </a:r>
            <a:r>
              <a:rPr lang="it-IT" dirty="0"/>
              <a:t>regole di cautela a carattere normativo, </a:t>
            </a:r>
            <a:r>
              <a:rPr lang="it-IT" dirty="0" smtClean="0"/>
              <a:t>ma costituiscono </a:t>
            </a:r>
            <a:r>
              <a:rPr lang="it-IT" dirty="0"/>
              <a:t>invece </a:t>
            </a:r>
            <a:r>
              <a:rPr lang="it-IT" b="1" dirty="0"/>
              <a:t>raccomandazioni di massima </a:t>
            </a:r>
            <a:r>
              <a:rPr lang="it-IT" dirty="0"/>
              <a:t>che non sollevano il sanitario dal dovere di verificarne la praticabilità e l'adattabilità nel singolo caso concreto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- Il rispetto </a:t>
            </a:r>
            <a:r>
              <a:rPr lang="it-IT" dirty="0"/>
              <a:t>delle "linee guida" non può essere univocamente assunto quale parametro di riferimento della legittimità e di valutazione della condotta del medico; </a:t>
            </a:r>
            <a:r>
              <a:rPr lang="it-IT" dirty="0" smtClean="0"/>
              <a:t> </a:t>
            </a:r>
            <a:r>
              <a:rPr lang="it-IT" dirty="0"/>
              <a:t>"nulla può aggiungere o togliere al diritto del malato di ottenere le prestazioni mediche </a:t>
            </a:r>
            <a:r>
              <a:rPr lang="it-IT" b="1" dirty="0"/>
              <a:t>più appropriate </a:t>
            </a:r>
            <a:r>
              <a:rPr lang="it-IT" dirty="0" err="1"/>
              <a:t>nè</a:t>
            </a:r>
            <a:r>
              <a:rPr lang="it-IT" dirty="0"/>
              <a:t> all'autonomia ed alla responsabilità del medico nella cura del paziente". </a:t>
            </a:r>
          </a:p>
          <a:p>
            <a:r>
              <a:rPr lang="it-IT" dirty="0" smtClean="0"/>
              <a:t>-Non </a:t>
            </a:r>
            <a:r>
              <a:rPr lang="it-IT" dirty="0"/>
              <a:t>può dirsi esclusa la responsabilità colposa del medico </a:t>
            </a:r>
            <a:r>
              <a:rPr lang="it-IT" dirty="0" smtClean="0"/>
              <a:t>per l’evento </a:t>
            </a:r>
            <a:r>
              <a:rPr lang="it-IT" dirty="0"/>
              <a:t>lesivo occorso al paziente per il solo fatto che abbia rispettato le linee </a:t>
            </a:r>
            <a:r>
              <a:rPr lang="it-IT" dirty="0" smtClean="0"/>
              <a:t>guida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77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="smNativeData" xmlns:pr="smNativeData" xmlns:p15="http://schemas.microsoft.com/office/powerpoint/2012/main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3F3F3"/>
      </a:dk2>
      <a:lt2>
        <a:srgbClr val="158158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788</Words>
  <Application>Microsoft Office PowerPoint</Application>
  <PresentationFormat>Presentazione su schermo (16:9)</PresentationFormat>
  <Paragraphs>75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Presentation</vt:lpstr>
      <vt:lpstr>NUOVE LINEE GUIDA VS TAYLORED SURGERY UN OSSIMORO? </vt:lpstr>
      <vt:lpstr>       LEGGE GELLI-BIANCO E LINEE GUIDA</vt:lpstr>
      <vt:lpstr>     ART. 6 RESPONSABILITÀ PENALE DELL’ESERCENTE LA PROFESSIONE SANITARIA </vt:lpstr>
      <vt:lpstr>SEZIONI UNITE </vt:lpstr>
      <vt:lpstr>COSA SONO LE LINEE GUIDA </vt:lpstr>
      <vt:lpstr>LINEE GUIDA SOLO UN PARAMETRO </vt:lpstr>
      <vt:lpstr>CASSAZIONE SEZ. 3 ORDINANZA N.30998/2018</vt:lpstr>
      <vt:lpstr>LINEE GUIDA SICOB </vt:lpstr>
      <vt:lpstr> CASSAZIONE SEZ.IV SENT. N. 37617 2021</vt:lpstr>
      <vt:lpstr>TAYLORED SURGERY </vt:lpstr>
      <vt:lpstr>VALORE DELLE SCELTE «SU MISURA»</vt:lpstr>
      <vt:lpstr>              L’esperienza del chirurgo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subject/>
  <dc:creator>Michela</dc:creator>
  <cp:keywords/>
  <dc:description/>
  <cp:lastModifiedBy>Michela</cp:lastModifiedBy>
  <cp:revision>60</cp:revision>
  <cp:lastPrinted>2024-03-26T17:38:30Z</cp:lastPrinted>
  <dcterms:created xsi:type="dcterms:W3CDTF">2023-11-06T18:08:10Z</dcterms:created>
  <dcterms:modified xsi:type="dcterms:W3CDTF">2024-11-04T09:13:19Z</dcterms:modified>
</cp:coreProperties>
</file>